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Fraunces" charset="1" panose="00000000000000000000"/>
      <p:regular r:id="rId19"/>
    </p:embeddedFont>
    <p:embeddedFont>
      <p:font typeface="Arimo" charset="1" panose="020B0604020202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29" Target="notesSlides/notesSlide10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850237" y="2276475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Hyper-Threading (HT) Technology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50237" y="4473625"/>
            <a:ext cx="9445526" cy="2721769"/>
            <a:chOff x="0" y="0"/>
            <a:chExt cx="12594035" cy="36290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3629025"/>
            </a:xfrm>
            <a:custGeom>
              <a:avLst/>
              <a:gdLst/>
              <a:ahLst/>
              <a:cxnLst/>
              <a:rect r="r" b="b" t="t" l="l"/>
              <a:pathLst>
                <a:path h="362902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04775"/>
              <a:ext cx="12594035" cy="37338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Explore the evolution of processor design with Hyper-Threading (HT) Technology. Traditional approaches focused on clock speeds, pipelining, and caches. However, emerging telecommunication needs require more efficient architectures. HT technology offers a cost-effective solution by making a single physical processor appear as multiple logical processors.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45475" y="7530704"/>
            <a:ext cx="463154" cy="463154"/>
            <a:chOff x="0" y="0"/>
            <a:chExt cx="617538" cy="6175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3C3838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" t="0" r="-1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5352604"/>
            <a:ext cx="7088237" cy="885974"/>
            <a:chOff x="0" y="0"/>
            <a:chExt cx="9450983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Conclusion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6663779"/>
            <a:ext cx="16303526" cy="1814512"/>
            <a:chOff x="0" y="0"/>
            <a:chExt cx="21738035" cy="24193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738034" cy="2419350"/>
            </a:xfrm>
            <a:custGeom>
              <a:avLst/>
              <a:gdLst/>
              <a:ahLst/>
              <a:cxnLst/>
              <a:rect r="r" b="b" t="t" l="l"/>
              <a:pathLst>
                <a:path h="2419350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04775"/>
              <a:ext cx="21738035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Hyper-Threading (HT) Technology enhances processor efficiency by enabling simultaneous execution of multiple threads. It optimizes resource utilization and improves performance in multi-threaded applications. Understanding HT's architecture and resource management is crucial for leveraging its benefits in modern computing environments.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2726680"/>
            <a:ext cx="14573845" cy="885974"/>
            <a:chOff x="0" y="0"/>
            <a:chExt cx="1943179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431794" cy="1181298"/>
            </a:xfrm>
            <a:custGeom>
              <a:avLst/>
              <a:gdLst/>
              <a:ahLst/>
              <a:cxnLst/>
              <a:rect r="r" b="b" t="t" l="l"/>
              <a:pathLst>
                <a:path h="1181298" w="19431794">
                  <a:moveTo>
                    <a:pt x="0" y="0"/>
                  </a:moveTo>
                  <a:lnTo>
                    <a:pt x="19431794" y="0"/>
                  </a:lnTo>
                  <a:lnTo>
                    <a:pt x="1943179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943179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Traditional Micro-Architecture Limitations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4321374"/>
            <a:ext cx="3544044" cy="442912"/>
            <a:chOff x="0" y="0"/>
            <a:chExt cx="4725392" cy="5905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Super Pipelining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2238" y="5047804"/>
            <a:ext cx="4972645" cy="1360885"/>
            <a:chOff x="0" y="0"/>
            <a:chExt cx="6630193" cy="181451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630193" cy="1814513"/>
            </a:xfrm>
            <a:custGeom>
              <a:avLst/>
              <a:gdLst/>
              <a:ahLst/>
              <a:cxnLst/>
              <a:rect r="r" b="b" t="t" l="l"/>
              <a:pathLst>
                <a:path h="1814513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6630193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Achieves higher clock speeds but costly when handling cache misses and interrupts.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666160" y="4321374"/>
            <a:ext cx="4972645" cy="885825"/>
            <a:chOff x="0" y="0"/>
            <a:chExt cx="6630193" cy="1181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630193" cy="1181100"/>
            </a:xfrm>
            <a:custGeom>
              <a:avLst/>
              <a:gdLst/>
              <a:ahLst/>
              <a:cxnLst/>
              <a:rect r="r" b="b" t="t" l="l"/>
              <a:pathLst>
                <a:path h="1181100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6630193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Instruction-Level Parallelism (ILP)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666160" y="5490716"/>
            <a:ext cx="4972645" cy="1814512"/>
            <a:chOff x="0" y="0"/>
            <a:chExt cx="6630193" cy="24193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630193" cy="2419350"/>
            </a:xfrm>
            <a:custGeom>
              <a:avLst/>
              <a:gdLst/>
              <a:ahLst/>
              <a:cxnLst/>
              <a:rect r="r" b="b" t="t" l="l"/>
              <a:pathLst>
                <a:path h="2419350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04775"/>
              <a:ext cx="6630193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Increases instructions executed per cycle but requires out-of-order execution, adding system design burden.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340084" y="4321374"/>
            <a:ext cx="3544044" cy="442912"/>
            <a:chOff x="0" y="0"/>
            <a:chExt cx="4725392" cy="5905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Cache Hierarchy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340084" y="5047804"/>
            <a:ext cx="4972645" cy="1360885"/>
            <a:chOff x="0" y="0"/>
            <a:chExt cx="6630193" cy="181451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630193" cy="1814513"/>
            </a:xfrm>
            <a:custGeom>
              <a:avLst/>
              <a:gdLst/>
              <a:ahLst/>
              <a:cxnLst/>
              <a:rect r="r" b="b" t="t" l="l"/>
              <a:pathLst>
                <a:path h="1814513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04775"/>
              <a:ext cx="6630193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Reduces memory access latency but still encounters instruction and data-cache misses.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1388864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Hyper-Threading Technology Features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7475" y="3900190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1098575" y="3958084"/>
            <a:ext cx="425202" cy="531614"/>
          </a:xfrm>
          <a:custGeom>
            <a:avLst/>
            <a:gdLst/>
            <a:ahLst/>
            <a:cxnLst/>
            <a:rect r="r" b="b" t="t" l="l"/>
            <a:pathLst>
              <a:path h="531614" w="425202">
                <a:moveTo>
                  <a:pt x="0" y="0"/>
                </a:moveTo>
                <a:lnTo>
                  <a:pt x="425203" y="0"/>
                </a:lnTo>
                <a:lnTo>
                  <a:pt x="425203" y="531613"/>
                </a:lnTo>
                <a:lnTo>
                  <a:pt x="0" y="5316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3" t="0" r="-233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913632" y="3904952"/>
            <a:ext cx="3659684" cy="885825"/>
            <a:chOff x="0" y="0"/>
            <a:chExt cx="4879578" cy="11811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79579" cy="1181100"/>
            </a:xfrm>
            <a:custGeom>
              <a:avLst/>
              <a:gdLst/>
              <a:ahLst/>
              <a:cxnLst/>
              <a:rect r="r" b="b" t="t" l="l"/>
              <a:pathLst>
                <a:path h="1181100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"/>
              <a:ext cx="4879578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Multiple Logical Processors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913632" y="4960888"/>
            <a:ext cx="3659684" cy="1814512"/>
            <a:chOff x="0" y="0"/>
            <a:chExt cx="4879578" cy="24193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79579" cy="2419350"/>
            </a:xfrm>
            <a:custGeom>
              <a:avLst/>
              <a:gdLst/>
              <a:ahLst/>
              <a:cxnLst/>
              <a:rect r="r" b="b" t="t" l="l"/>
              <a:pathLst>
                <a:path h="2419350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04775"/>
              <a:ext cx="4879578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 single physical processor appears as multiple logical processors.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52071" y="3900190"/>
            <a:ext cx="647403" cy="647402"/>
            <a:chOff x="0" y="0"/>
            <a:chExt cx="863203" cy="8632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5963171" y="3958084"/>
            <a:ext cx="425203" cy="531614"/>
          </a:xfrm>
          <a:custGeom>
            <a:avLst/>
            <a:gdLst/>
            <a:ahLst/>
            <a:cxnLst/>
            <a:rect r="r" b="b" t="t" l="l"/>
            <a:pathLst>
              <a:path h="531614" w="425203">
                <a:moveTo>
                  <a:pt x="0" y="0"/>
                </a:moveTo>
                <a:lnTo>
                  <a:pt x="425203" y="0"/>
                </a:lnTo>
                <a:lnTo>
                  <a:pt x="425203" y="531613"/>
                </a:lnTo>
                <a:lnTo>
                  <a:pt x="0" y="5316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33" t="0" r="-233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6778229" y="3904952"/>
            <a:ext cx="3659684" cy="885825"/>
            <a:chOff x="0" y="0"/>
            <a:chExt cx="4879578" cy="11811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879579" cy="1181100"/>
            </a:xfrm>
            <a:custGeom>
              <a:avLst/>
              <a:gdLst/>
              <a:ahLst/>
              <a:cxnLst/>
              <a:rect r="r" b="b" t="t" l="l"/>
              <a:pathLst>
                <a:path h="1181100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"/>
              <a:ext cx="4879578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Shared Execution Units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6778229" y="4960888"/>
            <a:ext cx="3659684" cy="1814512"/>
            <a:chOff x="0" y="0"/>
            <a:chExt cx="4879578" cy="24193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879579" cy="2419350"/>
            </a:xfrm>
            <a:custGeom>
              <a:avLst/>
              <a:gdLst/>
              <a:ahLst/>
              <a:cxnLst/>
              <a:rect r="r" b="b" t="t" l="l"/>
              <a:pathLst>
                <a:path h="2419350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04775"/>
              <a:ext cx="4879578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Each logical processor has its own architecture state, sharing execution units.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87475" y="7373094"/>
            <a:ext cx="647402" cy="647402"/>
            <a:chOff x="0" y="0"/>
            <a:chExt cx="863203" cy="86320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1098575" y="7430989"/>
            <a:ext cx="425202" cy="531614"/>
          </a:xfrm>
          <a:custGeom>
            <a:avLst/>
            <a:gdLst/>
            <a:ahLst/>
            <a:cxnLst/>
            <a:rect r="r" b="b" t="t" l="l"/>
            <a:pathLst>
              <a:path h="531614" w="425202">
                <a:moveTo>
                  <a:pt x="0" y="0"/>
                </a:moveTo>
                <a:lnTo>
                  <a:pt x="425203" y="0"/>
                </a:lnTo>
                <a:lnTo>
                  <a:pt x="425203" y="531613"/>
                </a:lnTo>
                <a:lnTo>
                  <a:pt x="0" y="5316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33" t="0" r="-233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1913632" y="7377856"/>
            <a:ext cx="4736306" cy="442912"/>
            <a:chOff x="0" y="0"/>
            <a:chExt cx="6315075" cy="59055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315075" cy="590550"/>
            </a:xfrm>
            <a:custGeom>
              <a:avLst/>
              <a:gdLst/>
              <a:ahLst/>
              <a:cxnLst/>
              <a:rect r="r" b="b" t="t" l="l"/>
              <a:pathLst>
                <a:path h="590550" w="6315075">
                  <a:moveTo>
                    <a:pt x="0" y="0"/>
                  </a:moveTo>
                  <a:lnTo>
                    <a:pt x="6315075" y="0"/>
                  </a:lnTo>
                  <a:lnTo>
                    <a:pt x="631507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9525"/>
              <a:ext cx="6315075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Simultaneous Code Streams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913632" y="7990880"/>
            <a:ext cx="8524131" cy="907256"/>
            <a:chOff x="0" y="0"/>
            <a:chExt cx="11365508" cy="120967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1365509" cy="1209675"/>
            </a:xfrm>
            <a:custGeom>
              <a:avLst/>
              <a:gdLst/>
              <a:ahLst/>
              <a:cxnLst/>
              <a:rect r="r" b="b" t="t" l="l"/>
              <a:pathLst>
                <a:path h="1209675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104775"/>
              <a:ext cx="1136550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Allows a single processor to fetch and execute two separate code streams simultaneously.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850237" y="1786086"/>
            <a:ext cx="7088237" cy="885974"/>
            <a:chOff x="0" y="0"/>
            <a:chExt cx="9450983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Threads and Context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45475" y="3092500"/>
            <a:ext cx="4590604" cy="3023146"/>
            <a:chOff x="0" y="0"/>
            <a:chExt cx="6120805" cy="403086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108192" cy="4018153"/>
            </a:xfrm>
            <a:custGeom>
              <a:avLst/>
              <a:gdLst/>
              <a:ahLst/>
              <a:cxnLst/>
              <a:rect r="r" b="b" t="t" l="l"/>
              <a:pathLst>
                <a:path h="4018153" w="6108192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20892" cy="4030853"/>
            </a:xfrm>
            <a:custGeom>
              <a:avLst/>
              <a:gdLst/>
              <a:ahLst/>
              <a:cxnLst/>
              <a:rect r="r" b="b" t="t" l="l"/>
              <a:pathLst>
                <a:path h="4030853" w="6120892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143280" y="3390305"/>
            <a:ext cx="3544044" cy="442912"/>
            <a:chOff x="0" y="0"/>
            <a:chExt cx="4725392" cy="5905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Process Context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143280" y="4003327"/>
            <a:ext cx="3994994" cy="1814512"/>
            <a:chOff x="0" y="0"/>
            <a:chExt cx="5326658" cy="2419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26658" cy="2419350"/>
            </a:xfrm>
            <a:custGeom>
              <a:avLst/>
              <a:gdLst/>
              <a:ahLst/>
              <a:cxnLst/>
              <a:rect r="r" b="b" t="t" l="l"/>
              <a:pathLst>
                <a:path h="2419350" w="5326658">
                  <a:moveTo>
                    <a:pt x="0" y="0"/>
                  </a:moveTo>
                  <a:lnTo>
                    <a:pt x="5326658" y="0"/>
                  </a:lnTo>
                  <a:lnTo>
                    <a:pt x="5326658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04775"/>
              <a:ext cx="5326658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Includes CPU registers, program counter, and flag register, describing the execution state.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710071" y="3092500"/>
            <a:ext cx="4590604" cy="3023146"/>
            <a:chOff x="0" y="0"/>
            <a:chExt cx="6120805" cy="40308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6108192" cy="4018153"/>
            </a:xfrm>
            <a:custGeom>
              <a:avLst/>
              <a:gdLst/>
              <a:ahLst/>
              <a:cxnLst/>
              <a:rect r="r" b="b" t="t" l="l"/>
              <a:pathLst>
                <a:path h="4018153" w="6108192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120892" cy="4030853"/>
            </a:xfrm>
            <a:custGeom>
              <a:avLst/>
              <a:gdLst/>
              <a:ahLst/>
              <a:cxnLst/>
              <a:rect r="r" b="b" t="t" l="l"/>
              <a:pathLst>
                <a:path h="4030853" w="6120892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3007876" y="3390305"/>
            <a:ext cx="3544044" cy="442912"/>
            <a:chOff x="0" y="0"/>
            <a:chExt cx="4725392" cy="5905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Thread Context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007876" y="4003327"/>
            <a:ext cx="3994994" cy="1814512"/>
            <a:chOff x="0" y="0"/>
            <a:chExt cx="5326658" cy="24193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326658" cy="2419350"/>
            </a:xfrm>
            <a:custGeom>
              <a:avLst/>
              <a:gdLst/>
              <a:ahLst/>
              <a:cxnLst/>
              <a:rect r="r" b="b" t="t" l="l"/>
              <a:pathLst>
                <a:path h="2419350" w="5326658">
                  <a:moveTo>
                    <a:pt x="0" y="0"/>
                  </a:moveTo>
                  <a:lnTo>
                    <a:pt x="5326658" y="0"/>
                  </a:lnTo>
                  <a:lnTo>
                    <a:pt x="5326658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04775"/>
              <a:ext cx="5326658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Each thread has its own local context, sometimes sharing the process context with other threads.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7845475" y="6389637"/>
            <a:ext cx="9455051" cy="2115890"/>
            <a:chOff x="0" y="0"/>
            <a:chExt cx="12606735" cy="282118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6350" y="6350"/>
              <a:ext cx="12594082" cy="2808478"/>
            </a:xfrm>
            <a:custGeom>
              <a:avLst/>
              <a:gdLst/>
              <a:ahLst/>
              <a:cxnLst/>
              <a:rect r="r" b="b" t="t" l="l"/>
              <a:pathLst>
                <a:path h="2808478" w="12594082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606782" cy="2821178"/>
            </a:xfrm>
            <a:custGeom>
              <a:avLst/>
              <a:gdLst/>
              <a:ahLst/>
              <a:cxnLst/>
              <a:rect r="r" b="b" t="t" l="l"/>
              <a:pathLst>
                <a:path h="2821178" w="12606782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143280" y="6687442"/>
            <a:ext cx="3701803" cy="442912"/>
            <a:chOff x="0" y="0"/>
            <a:chExt cx="4935737" cy="59055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935737" cy="590550"/>
            </a:xfrm>
            <a:custGeom>
              <a:avLst/>
              <a:gdLst/>
              <a:ahLst/>
              <a:cxnLst/>
              <a:rect r="r" b="b" t="t" l="l"/>
              <a:pathLst>
                <a:path h="590550" w="4935737">
                  <a:moveTo>
                    <a:pt x="0" y="0"/>
                  </a:moveTo>
                  <a:lnTo>
                    <a:pt x="4935737" y="0"/>
                  </a:lnTo>
                  <a:lnTo>
                    <a:pt x="493573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"/>
              <a:ext cx="4935737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Thread Independence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143280" y="7300466"/>
            <a:ext cx="8859441" cy="907256"/>
            <a:chOff x="0" y="0"/>
            <a:chExt cx="11812588" cy="120967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81258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1812588">
                  <a:moveTo>
                    <a:pt x="0" y="0"/>
                  </a:moveTo>
                  <a:lnTo>
                    <a:pt x="11812588" y="0"/>
                  </a:lnTo>
                  <a:lnTo>
                    <a:pt x="118125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04775"/>
              <a:ext cx="1181258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Threads can be independent or bunched together, increasing the speed of operation.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850237" y="913954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Simultaneous Multi-Threading (SMT)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7850237" y="3111104"/>
            <a:ext cx="1417588" cy="2087315"/>
          </a:xfrm>
          <a:custGeom>
            <a:avLst/>
            <a:gdLst/>
            <a:ahLst/>
            <a:cxnLst/>
            <a:rect r="r" b="b" t="t" l="l"/>
            <a:pathLst>
              <a:path h="2087315" w="1417588">
                <a:moveTo>
                  <a:pt x="0" y="0"/>
                </a:moveTo>
                <a:lnTo>
                  <a:pt x="1417588" y="0"/>
                </a:lnTo>
                <a:lnTo>
                  <a:pt x="1417588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9" t="0" r="-89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693028" y="3394621"/>
            <a:ext cx="3719512" cy="442912"/>
            <a:chOff x="0" y="0"/>
            <a:chExt cx="4959350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59350" cy="590550"/>
            </a:xfrm>
            <a:custGeom>
              <a:avLst/>
              <a:gdLst/>
              <a:ahLst/>
              <a:cxnLst/>
              <a:rect r="r" b="b" t="t" l="l"/>
              <a:pathLst>
                <a:path h="590550" w="4959350">
                  <a:moveTo>
                    <a:pt x="0" y="0"/>
                  </a:moveTo>
                  <a:lnTo>
                    <a:pt x="4959350" y="0"/>
                  </a:lnTo>
                  <a:lnTo>
                    <a:pt x="495935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959350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Single Processor View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693028" y="4007644"/>
            <a:ext cx="7602736" cy="907256"/>
            <a:chOff x="0" y="0"/>
            <a:chExt cx="10136982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13698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Hyper-threading makes a single processor appear as two logical processors.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7850237" y="5198417"/>
            <a:ext cx="1417588" cy="2087315"/>
          </a:xfrm>
          <a:custGeom>
            <a:avLst/>
            <a:gdLst/>
            <a:ahLst/>
            <a:cxnLst/>
            <a:rect r="r" b="b" t="t" l="l"/>
            <a:pathLst>
              <a:path h="2087315" w="1417588">
                <a:moveTo>
                  <a:pt x="0" y="0"/>
                </a:moveTo>
                <a:lnTo>
                  <a:pt x="1417588" y="0"/>
                </a:lnTo>
                <a:lnTo>
                  <a:pt x="1417588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9" t="0" r="-89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9693028" y="5481935"/>
            <a:ext cx="3544044" cy="442912"/>
            <a:chOff x="0" y="0"/>
            <a:chExt cx="4725392" cy="5905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Shared Resources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693028" y="6094959"/>
            <a:ext cx="7602736" cy="907256"/>
            <a:chOff x="0" y="0"/>
            <a:chExt cx="10136982" cy="12096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13698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Physical execution resources are shared, and the Architecture State (AS) is duplicated.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7850237" y="7285732"/>
            <a:ext cx="1417588" cy="2087315"/>
          </a:xfrm>
          <a:custGeom>
            <a:avLst/>
            <a:gdLst/>
            <a:ahLst/>
            <a:cxnLst/>
            <a:rect r="r" b="b" t="t" l="l"/>
            <a:pathLst>
              <a:path h="2087315" w="1417588">
                <a:moveTo>
                  <a:pt x="0" y="0"/>
                </a:moveTo>
                <a:lnTo>
                  <a:pt x="1417588" y="0"/>
                </a:lnTo>
                <a:lnTo>
                  <a:pt x="1417588" y="2087316"/>
                </a:lnTo>
                <a:lnTo>
                  <a:pt x="0" y="20873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9" t="0" r="-89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9693028" y="7569250"/>
            <a:ext cx="4086225" cy="442912"/>
            <a:chOff x="0" y="0"/>
            <a:chExt cx="5448300" cy="5905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448300" cy="590550"/>
            </a:xfrm>
            <a:custGeom>
              <a:avLst/>
              <a:gdLst/>
              <a:ahLst/>
              <a:cxnLst/>
              <a:rect r="r" b="b" t="t" l="l"/>
              <a:pathLst>
                <a:path h="590550" w="5448300">
                  <a:moveTo>
                    <a:pt x="0" y="0"/>
                  </a:moveTo>
                  <a:lnTo>
                    <a:pt x="5448300" y="0"/>
                  </a:lnTo>
                  <a:lnTo>
                    <a:pt x="544830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"/>
              <a:ext cx="5448300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Simultaneous Execution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693028" y="8182272"/>
            <a:ext cx="7602736" cy="907256"/>
            <a:chOff x="0" y="0"/>
            <a:chExt cx="10136982" cy="120967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13698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Both processors execute simultaneously on shared resources.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563886"/>
            <a:ext cx="9782175" cy="885974"/>
            <a:chOff x="0" y="0"/>
            <a:chExt cx="13042900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04290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3042900">
                  <a:moveTo>
                    <a:pt x="0" y="0"/>
                  </a:moveTo>
                  <a:lnTo>
                    <a:pt x="13042900" y="0"/>
                  </a:lnTo>
                  <a:lnTo>
                    <a:pt x="1304290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3042900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Multi-Threaded Applications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4434780"/>
            <a:ext cx="4731544" cy="885825"/>
            <a:chOff x="0" y="0"/>
            <a:chExt cx="6308725" cy="1181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08725" cy="1181100"/>
            </a:xfrm>
            <a:custGeom>
              <a:avLst/>
              <a:gdLst/>
              <a:ahLst/>
              <a:cxnLst/>
              <a:rect r="r" b="b" t="t" l="l"/>
              <a:pathLst>
                <a:path h="1181100" w="6308725">
                  <a:moveTo>
                    <a:pt x="0" y="0"/>
                  </a:moveTo>
                  <a:lnTo>
                    <a:pt x="6308725" y="0"/>
                  </a:lnTo>
                  <a:lnTo>
                    <a:pt x="6308725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6308725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Symmetric Multi-Processor (SMP)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2238" y="5490716"/>
            <a:ext cx="4731544" cy="1814512"/>
            <a:chOff x="0" y="0"/>
            <a:chExt cx="6308725" cy="24193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08725" cy="2419350"/>
            </a:xfrm>
            <a:custGeom>
              <a:avLst/>
              <a:gdLst/>
              <a:ahLst/>
              <a:cxnLst/>
              <a:rect r="r" b="b" t="t" l="l"/>
              <a:pathLst>
                <a:path h="2419350" w="6308725">
                  <a:moveTo>
                    <a:pt x="0" y="0"/>
                  </a:moveTo>
                  <a:lnTo>
                    <a:pt x="6308725" y="0"/>
                  </a:lnTo>
                  <a:lnTo>
                    <a:pt x="630872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6308725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Offers better performance but has a larger die-size, causing higher costs and power consumption.</a:t>
              </a:r>
            </a:p>
          </p:txBody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6964264" y="5261372"/>
            <a:ext cx="424160" cy="530275"/>
            <a:chOff x="0" y="0"/>
            <a:chExt cx="565547" cy="7070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33350"/>
              <a:ext cx="565547" cy="840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564070" y="4661595"/>
            <a:ext cx="4731692" cy="885825"/>
            <a:chOff x="0" y="0"/>
            <a:chExt cx="6308923" cy="11811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08923" cy="1181100"/>
            </a:xfrm>
            <a:custGeom>
              <a:avLst/>
              <a:gdLst/>
              <a:ahLst/>
              <a:cxnLst/>
              <a:rect r="r" b="b" t="t" l="l"/>
              <a:pathLst>
                <a:path h="1181100" w="6308923">
                  <a:moveTo>
                    <a:pt x="0" y="0"/>
                  </a:moveTo>
                  <a:lnTo>
                    <a:pt x="6308923" y="0"/>
                  </a:lnTo>
                  <a:lnTo>
                    <a:pt x="6308923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"/>
              <a:ext cx="6308923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Chip Multi-Processing (CMP)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564070" y="5717530"/>
            <a:ext cx="4731692" cy="1360885"/>
            <a:chOff x="0" y="0"/>
            <a:chExt cx="6308923" cy="181451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08923" cy="1814513"/>
            </a:xfrm>
            <a:custGeom>
              <a:avLst/>
              <a:gdLst/>
              <a:ahLst/>
              <a:cxnLst/>
              <a:rect r="r" b="b" t="t" l="l"/>
              <a:pathLst>
                <a:path h="1814513" w="6308923">
                  <a:moveTo>
                    <a:pt x="0" y="0"/>
                  </a:moveTo>
                  <a:lnTo>
                    <a:pt x="6308923" y="0"/>
                  </a:lnTo>
                  <a:lnTo>
                    <a:pt x="630892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04775"/>
              <a:ext cx="6308923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Puts two processors on a single die, sharing an on-chip cache, but remains costly.</a:t>
              </a:r>
            </a:p>
          </p:txBody>
        </p:sp>
      </p:grpSp>
      <p:sp>
        <p:nvSpPr>
          <p:cNvPr name="Freeform 26" id="26" descr="preencoded.png"/>
          <p:cNvSpPr/>
          <p:nvPr/>
        </p:nvSpPr>
        <p:spPr>
          <a:xfrm flipH="false" flipV="false" rot="0">
            <a:off x="6290816" y="3016895"/>
            <a:ext cx="5706219" cy="5706219"/>
          </a:xfrm>
          <a:custGeom>
            <a:avLst/>
            <a:gdLst/>
            <a:ahLst/>
            <a:cxnLst/>
            <a:rect r="r" b="b" t="t" l="l"/>
            <a:pathLst>
              <a:path h="5706219" w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10899279" y="5948065"/>
            <a:ext cx="424160" cy="530275"/>
            <a:chOff x="0" y="0"/>
            <a:chExt cx="565547" cy="70703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65547" cy="707033"/>
            </a:xfrm>
            <a:custGeom>
              <a:avLst/>
              <a:gdLst/>
              <a:ahLst/>
              <a:cxnLst/>
              <a:rect r="r" b="b" t="t" l="l"/>
              <a:pathLst>
                <a:path h="707033" w="565547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33350"/>
              <a:ext cx="565547" cy="840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12"/>
                </a:lnSpc>
              </a:pPr>
              <a:r>
                <a:rPr lang="en-US" sz="3312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597967"/>
            <a:ext cx="11602491" cy="885974"/>
            <a:chOff x="0" y="0"/>
            <a:chExt cx="15469988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469989" cy="1181298"/>
            </a:xfrm>
            <a:custGeom>
              <a:avLst/>
              <a:gdLst/>
              <a:ahLst/>
              <a:cxnLst/>
              <a:rect r="r" b="b" t="t" l="l"/>
              <a:pathLst>
                <a:path h="1181298" w="15469989">
                  <a:moveTo>
                    <a:pt x="0" y="0"/>
                  </a:moveTo>
                  <a:lnTo>
                    <a:pt x="15469989" y="0"/>
                  </a:lnTo>
                  <a:lnTo>
                    <a:pt x="15469989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5469988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Multi-Threading Support Methods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87475" y="3046214"/>
            <a:ext cx="2726680" cy="1643211"/>
            <a:chOff x="0" y="0"/>
            <a:chExt cx="3635573" cy="219094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3622802" cy="2178177"/>
            </a:xfrm>
            <a:custGeom>
              <a:avLst/>
              <a:gdLst/>
              <a:ahLst/>
              <a:cxnLst/>
              <a:rect r="r" b="b" t="t" l="l"/>
              <a:pathLst>
                <a:path h="2178177" w="3622802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3463671" y="0"/>
                  </a:lnTo>
                  <a:cubicBezTo>
                    <a:pt x="3551555" y="0"/>
                    <a:pt x="3622802" y="71120"/>
                    <a:pt x="3622802" y="158750"/>
                  </a:cubicBezTo>
                  <a:lnTo>
                    <a:pt x="3622802" y="2019427"/>
                  </a:lnTo>
                  <a:cubicBezTo>
                    <a:pt x="3622802" y="2107057"/>
                    <a:pt x="3551555" y="2178177"/>
                    <a:pt x="3463671" y="2178177"/>
                  </a:cubicBezTo>
                  <a:lnTo>
                    <a:pt x="159131" y="2178177"/>
                  </a:lnTo>
                  <a:cubicBezTo>
                    <a:pt x="71247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35502" cy="2190877"/>
            </a:xfrm>
            <a:custGeom>
              <a:avLst/>
              <a:gdLst/>
              <a:ahLst/>
              <a:cxnLst/>
              <a:rect r="r" b="b" t="t" l="l"/>
              <a:pathLst>
                <a:path h="2190877" w="3635502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3470021" y="0"/>
                  </a:lnTo>
                  <a:lnTo>
                    <a:pt x="3470021" y="6350"/>
                  </a:lnTo>
                  <a:lnTo>
                    <a:pt x="3470021" y="0"/>
                  </a:lnTo>
                  <a:cubicBezTo>
                    <a:pt x="3561461" y="0"/>
                    <a:pt x="3635502" y="73914"/>
                    <a:pt x="3635502" y="165100"/>
                  </a:cubicBezTo>
                  <a:lnTo>
                    <a:pt x="3629152" y="165100"/>
                  </a:lnTo>
                  <a:lnTo>
                    <a:pt x="3635502" y="165100"/>
                  </a:lnTo>
                  <a:lnTo>
                    <a:pt x="3635502" y="2025777"/>
                  </a:lnTo>
                  <a:lnTo>
                    <a:pt x="3629152" y="2025777"/>
                  </a:lnTo>
                  <a:lnTo>
                    <a:pt x="3635502" y="2025777"/>
                  </a:lnTo>
                  <a:cubicBezTo>
                    <a:pt x="3635502" y="2116963"/>
                    <a:pt x="3561334" y="2190877"/>
                    <a:pt x="3470021" y="2190877"/>
                  </a:cubicBezTo>
                  <a:lnTo>
                    <a:pt x="3470021" y="2184527"/>
                  </a:lnTo>
                  <a:lnTo>
                    <a:pt x="3470021" y="2190877"/>
                  </a:lnTo>
                  <a:lnTo>
                    <a:pt x="165481" y="2190877"/>
                  </a:lnTo>
                  <a:lnTo>
                    <a:pt x="165481" y="2184527"/>
                  </a:lnTo>
                  <a:lnTo>
                    <a:pt x="165481" y="2190877"/>
                  </a:lnTo>
                  <a:cubicBezTo>
                    <a:pt x="74041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481" y="2178177"/>
                  </a:cubicBezTo>
                  <a:lnTo>
                    <a:pt x="3470021" y="2178177"/>
                  </a:lnTo>
                  <a:cubicBezTo>
                    <a:pt x="3554476" y="2178177"/>
                    <a:pt x="3622802" y="2109978"/>
                    <a:pt x="3622802" y="2025777"/>
                  </a:cubicBezTo>
                  <a:lnTo>
                    <a:pt x="3622802" y="165100"/>
                  </a:lnTo>
                  <a:cubicBezTo>
                    <a:pt x="3622802" y="80899"/>
                    <a:pt x="3554349" y="12700"/>
                    <a:pt x="3470021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2151459" y="3618607"/>
            <a:ext cx="398710" cy="498276"/>
            <a:chOff x="0" y="0"/>
            <a:chExt cx="531613" cy="66436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992910" y="3334494"/>
            <a:ext cx="5913239" cy="442912"/>
            <a:chOff x="0" y="0"/>
            <a:chExt cx="7884318" cy="5905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884318" cy="590550"/>
            </a:xfrm>
            <a:custGeom>
              <a:avLst/>
              <a:gdLst/>
              <a:ahLst/>
              <a:cxnLst/>
              <a:rect r="r" b="b" t="t" l="l"/>
              <a:pathLst>
                <a:path h="590550" w="7884318">
                  <a:moveTo>
                    <a:pt x="0" y="0"/>
                  </a:moveTo>
                  <a:lnTo>
                    <a:pt x="7884318" y="0"/>
                  </a:lnTo>
                  <a:lnTo>
                    <a:pt x="788431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7884318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Time-Sliced Multi-threading (TSM)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992910" y="3947518"/>
            <a:ext cx="11161067" cy="453629"/>
            <a:chOff x="0" y="0"/>
            <a:chExt cx="14881423" cy="60483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881423" cy="604838"/>
            </a:xfrm>
            <a:custGeom>
              <a:avLst/>
              <a:gdLst/>
              <a:ahLst/>
              <a:cxnLst/>
              <a:rect r="r" b="b" t="t" l="l"/>
              <a:pathLst>
                <a:path h="604838" w="14881423">
                  <a:moveTo>
                    <a:pt x="0" y="0"/>
                  </a:moveTo>
                  <a:lnTo>
                    <a:pt x="14881423" y="0"/>
                  </a:lnTo>
                  <a:lnTo>
                    <a:pt x="1488142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04775"/>
              <a:ext cx="14881423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Processor switches tasks after a fixed time, causing some execution cycle loss.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3851076" y="4665612"/>
            <a:ext cx="13303002" cy="19050"/>
            <a:chOff x="0" y="0"/>
            <a:chExt cx="17737337" cy="254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7737328" cy="25400"/>
            </a:xfrm>
            <a:custGeom>
              <a:avLst/>
              <a:gdLst/>
              <a:ahLst/>
              <a:cxnLst/>
              <a:rect r="r" b="b" t="t" l="l"/>
              <a:pathLst>
                <a:path h="25400" w="1773732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87475" y="4821585"/>
            <a:ext cx="5443984" cy="1643211"/>
            <a:chOff x="0" y="0"/>
            <a:chExt cx="7258645" cy="219094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6350" y="6350"/>
              <a:ext cx="7245858" cy="2178177"/>
            </a:xfrm>
            <a:custGeom>
              <a:avLst/>
              <a:gdLst/>
              <a:ahLst/>
              <a:cxnLst/>
              <a:rect r="r" b="b" t="t" l="l"/>
              <a:pathLst>
                <a:path h="2178177" w="724585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7086473" y="0"/>
                  </a:lnTo>
                  <a:cubicBezTo>
                    <a:pt x="7174484" y="0"/>
                    <a:pt x="7245858" y="71120"/>
                    <a:pt x="7245858" y="158750"/>
                  </a:cubicBezTo>
                  <a:lnTo>
                    <a:pt x="7245858" y="2019427"/>
                  </a:lnTo>
                  <a:cubicBezTo>
                    <a:pt x="7245858" y="2107057"/>
                    <a:pt x="7174484" y="2178177"/>
                    <a:pt x="7086473" y="2178177"/>
                  </a:cubicBezTo>
                  <a:lnTo>
                    <a:pt x="159385" y="2178177"/>
                  </a:lnTo>
                  <a:cubicBezTo>
                    <a:pt x="71374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258558" cy="2190877"/>
            </a:xfrm>
            <a:custGeom>
              <a:avLst/>
              <a:gdLst/>
              <a:ahLst/>
              <a:cxnLst/>
              <a:rect r="r" b="b" t="t" l="l"/>
              <a:pathLst>
                <a:path h="2190877" w="7258558">
                  <a:moveTo>
                    <a:pt x="0" y="165100"/>
                  </a:moveTo>
                  <a:cubicBezTo>
                    <a:pt x="0" y="73914"/>
                    <a:pt x="74295" y="0"/>
                    <a:pt x="165735" y="0"/>
                  </a:cubicBezTo>
                  <a:lnTo>
                    <a:pt x="7092823" y="0"/>
                  </a:lnTo>
                  <a:lnTo>
                    <a:pt x="7092823" y="6350"/>
                  </a:lnTo>
                  <a:lnTo>
                    <a:pt x="7092823" y="0"/>
                  </a:lnTo>
                  <a:cubicBezTo>
                    <a:pt x="7184390" y="0"/>
                    <a:pt x="7258558" y="73914"/>
                    <a:pt x="7258558" y="165100"/>
                  </a:cubicBezTo>
                  <a:lnTo>
                    <a:pt x="7252208" y="165100"/>
                  </a:lnTo>
                  <a:lnTo>
                    <a:pt x="7258558" y="165100"/>
                  </a:lnTo>
                  <a:lnTo>
                    <a:pt x="7258558" y="2025777"/>
                  </a:lnTo>
                  <a:lnTo>
                    <a:pt x="7252208" y="2025777"/>
                  </a:lnTo>
                  <a:lnTo>
                    <a:pt x="7258558" y="2025777"/>
                  </a:lnTo>
                  <a:cubicBezTo>
                    <a:pt x="7258558" y="2116963"/>
                    <a:pt x="7184263" y="2190877"/>
                    <a:pt x="7092823" y="2190877"/>
                  </a:cubicBezTo>
                  <a:lnTo>
                    <a:pt x="7092823" y="2184527"/>
                  </a:lnTo>
                  <a:lnTo>
                    <a:pt x="7092823" y="2190877"/>
                  </a:lnTo>
                  <a:lnTo>
                    <a:pt x="165735" y="2190877"/>
                  </a:lnTo>
                  <a:lnTo>
                    <a:pt x="165735" y="2184527"/>
                  </a:lnTo>
                  <a:lnTo>
                    <a:pt x="165735" y="2190877"/>
                  </a:lnTo>
                  <a:cubicBezTo>
                    <a:pt x="74168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735" y="2178177"/>
                  </a:cubicBezTo>
                  <a:lnTo>
                    <a:pt x="7092823" y="2178177"/>
                  </a:lnTo>
                  <a:cubicBezTo>
                    <a:pt x="7177405" y="2178177"/>
                    <a:pt x="7245858" y="2109851"/>
                    <a:pt x="7245858" y="2025777"/>
                  </a:cubicBezTo>
                  <a:lnTo>
                    <a:pt x="7245858" y="165100"/>
                  </a:lnTo>
                  <a:cubicBezTo>
                    <a:pt x="7245858" y="80899"/>
                    <a:pt x="7177405" y="12700"/>
                    <a:pt x="7092823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3510111" y="5393977"/>
            <a:ext cx="398710" cy="498276"/>
            <a:chOff x="0" y="0"/>
            <a:chExt cx="531613" cy="66436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6710214" y="5109865"/>
            <a:ext cx="6646961" cy="442912"/>
            <a:chOff x="0" y="0"/>
            <a:chExt cx="8862615" cy="5905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862615" cy="590550"/>
            </a:xfrm>
            <a:custGeom>
              <a:avLst/>
              <a:gdLst/>
              <a:ahLst/>
              <a:cxnLst/>
              <a:rect r="r" b="b" t="t" l="l"/>
              <a:pathLst>
                <a:path h="590550" w="8862615">
                  <a:moveTo>
                    <a:pt x="0" y="0"/>
                  </a:moveTo>
                  <a:lnTo>
                    <a:pt x="8862615" y="0"/>
                  </a:lnTo>
                  <a:lnTo>
                    <a:pt x="886261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"/>
              <a:ext cx="8862615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Switch-on Event Multi-threading (SEM)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710214" y="5722888"/>
            <a:ext cx="7443044" cy="453629"/>
            <a:chOff x="0" y="0"/>
            <a:chExt cx="992405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9924059" cy="604838"/>
            </a:xfrm>
            <a:custGeom>
              <a:avLst/>
              <a:gdLst/>
              <a:ahLst/>
              <a:cxnLst/>
              <a:rect r="r" b="b" t="t" l="l"/>
              <a:pathLst>
                <a:path h="604838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04775"/>
              <a:ext cx="992405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Processor switches tasks when a cache miss occurs.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568380" y="6440984"/>
            <a:ext cx="10585698" cy="19050"/>
            <a:chOff x="0" y="0"/>
            <a:chExt cx="14114263" cy="254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4114272" cy="25400"/>
            </a:xfrm>
            <a:custGeom>
              <a:avLst/>
              <a:gdLst/>
              <a:ahLst/>
              <a:cxnLst/>
              <a:rect r="r" b="b" t="t" l="l"/>
              <a:pathLst>
                <a:path h="25400" w="14114272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987475" y="6596955"/>
            <a:ext cx="8161288" cy="2096840"/>
            <a:chOff x="0" y="0"/>
            <a:chExt cx="10881717" cy="279578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6350" y="6350"/>
              <a:ext cx="10868914" cy="2783078"/>
            </a:xfrm>
            <a:custGeom>
              <a:avLst/>
              <a:gdLst/>
              <a:ahLst/>
              <a:cxnLst/>
              <a:rect r="r" b="b" t="t" l="l"/>
              <a:pathLst>
                <a:path h="2783078" w="10868914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709656" y="0"/>
                  </a:lnTo>
                  <a:cubicBezTo>
                    <a:pt x="10797667" y="0"/>
                    <a:pt x="10868914" y="71120"/>
                    <a:pt x="10868914" y="158750"/>
                  </a:cubicBezTo>
                  <a:lnTo>
                    <a:pt x="10868914" y="2624328"/>
                  </a:lnTo>
                  <a:cubicBezTo>
                    <a:pt x="10868914" y="2711958"/>
                    <a:pt x="10797540" y="2783078"/>
                    <a:pt x="10709656" y="2783078"/>
                  </a:cubicBezTo>
                  <a:lnTo>
                    <a:pt x="159258" y="2783078"/>
                  </a:lnTo>
                  <a:cubicBezTo>
                    <a:pt x="71247" y="2783078"/>
                    <a:pt x="0" y="2711958"/>
                    <a:pt x="0" y="2624328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881614" cy="2795778"/>
            </a:xfrm>
            <a:custGeom>
              <a:avLst/>
              <a:gdLst/>
              <a:ahLst/>
              <a:cxnLst/>
              <a:rect r="r" b="b" t="t" l="l"/>
              <a:pathLst>
                <a:path h="2795778" w="10881614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716006" y="0"/>
                  </a:lnTo>
                  <a:lnTo>
                    <a:pt x="10716006" y="6350"/>
                  </a:lnTo>
                  <a:lnTo>
                    <a:pt x="10716006" y="0"/>
                  </a:lnTo>
                  <a:cubicBezTo>
                    <a:pt x="10807447" y="0"/>
                    <a:pt x="10881614" y="73914"/>
                    <a:pt x="10881614" y="165100"/>
                  </a:cubicBezTo>
                  <a:lnTo>
                    <a:pt x="10875264" y="165100"/>
                  </a:lnTo>
                  <a:lnTo>
                    <a:pt x="10881614" y="165100"/>
                  </a:lnTo>
                  <a:lnTo>
                    <a:pt x="10881614" y="2630678"/>
                  </a:lnTo>
                  <a:lnTo>
                    <a:pt x="10875264" y="2630678"/>
                  </a:lnTo>
                  <a:lnTo>
                    <a:pt x="10881614" y="2630678"/>
                  </a:lnTo>
                  <a:cubicBezTo>
                    <a:pt x="10881614" y="2721864"/>
                    <a:pt x="10807447" y="2795778"/>
                    <a:pt x="10716006" y="2795778"/>
                  </a:cubicBezTo>
                  <a:lnTo>
                    <a:pt x="10716006" y="2789428"/>
                  </a:lnTo>
                  <a:lnTo>
                    <a:pt x="10716006" y="2795778"/>
                  </a:lnTo>
                  <a:lnTo>
                    <a:pt x="165608" y="2795778"/>
                  </a:lnTo>
                  <a:lnTo>
                    <a:pt x="165608" y="2789428"/>
                  </a:lnTo>
                  <a:lnTo>
                    <a:pt x="165608" y="2795778"/>
                  </a:lnTo>
                  <a:cubicBezTo>
                    <a:pt x="74168" y="2795778"/>
                    <a:pt x="0" y="2721864"/>
                    <a:pt x="0" y="26306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30678"/>
                  </a:lnTo>
                  <a:lnTo>
                    <a:pt x="6350" y="2630678"/>
                  </a:lnTo>
                  <a:lnTo>
                    <a:pt x="12700" y="2630678"/>
                  </a:lnTo>
                  <a:cubicBezTo>
                    <a:pt x="12700" y="2714879"/>
                    <a:pt x="81153" y="2783078"/>
                    <a:pt x="165608" y="2783078"/>
                  </a:cubicBezTo>
                  <a:lnTo>
                    <a:pt x="10716006" y="2783078"/>
                  </a:lnTo>
                  <a:cubicBezTo>
                    <a:pt x="10800462" y="2783078"/>
                    <a:pt x="10868914" y="2714752"/>
                    <a:pt x="10868914" y="2630678"/>
                  </a:cubicBezTo>
                  <a:lnTo>
                    <a:pt x="10868914" y="165100"/>
                  </a:lnTo>
                  <a:cubicBezTo>
                    <a:pt x="10868914" y="80899"/>
                    <a:pt x="10800462" y="12700"/>
                    <a:pt x="10716006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4868764" y="7396162"/>
            <a:ext cx="398710" cy="498276"/>
            <a:chOff x="0" y="0"/>
            <a:chExt cx="531613" cy="664368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3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427518" y="6885235"/>
            <a:ext cx="6071295" cy="442912"/>
            <a:chOff x="0" y="0"/>
            <a:chExt cx="8095060" cy="59055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095060" cy="590550"/>
            </a:xfrm>
            <a:custGeom>
              <a:avLst/>
              <a:gdLst/>
              <a:ahLst/>
              <a:cxnLst/>
              <a:rect r="r" b="b" t="t" l="l"/>
              <a:pathLst>
                <a:path h="590550" w="8095060">
                  <a:moveTo>
                    <a:pt x="0" y="0"/>
                  </a:moveTo>
                  <a:lnTo>
                    <a:pt x="8095060" y="0"/>
                  </a:lnTo>
                  <a:lnTo>
                    <a:pt x="809506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9525"/>
              <a:ext cx="8095060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Simultaneous Multi-Threading (SM)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9427518" y="7498259"/>
            <a:ext cx="7584728" cy="907256"/>
            <a:chOff x="0" y="0"/>
            <a:chExt cx="10112970" cy="1209675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0112970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12970">
                  <a:moveTo>
                    <a:pt x="0" y="0"/>
                  </a:moveTo>
                  <a:lnTo>
                    <a:pt x="10112970" y="0"/>
                  </a:lnTo>
                  <a:lnTo>
                    <a:pt x="1011297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104775"/>
              <a:ext cx="10112970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Multiple threads execute without switching, better utilizing resources.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677740"/>
            <a:ext cx="14693652" cy="885974"/>
            <a:chOff x="0" y="0"/>
            <a:chExt cx="19591537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91537" cy="1181298"/>
            </a:xfrm>
            <a:custGeom>
              <a:avLst/>
              <a:gdLst/>
              <a:ahLst/>
              <a:cxnLst/>
              <a:rect r="r" b="b" t="t" l="l"/>
              <a:pathLst>
                <a:path h="1181298" w="19591537">
                  <a:moveTo>
                    <a:pt x="0" y="0"/>
                  </a:moveTo>
                  <a:lnTo>
                    <a:pt x="19591537" y="0"/>
                  </a:lnTo>
                  <a:lnTo>
                    <a:pt x="1959153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9591537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Architecture State (AS) in Hyper-Threading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4059288" y="3130749"/>
            <a:ext cx="2017514" cy="1009948"/>
          </a:xfrm>
          <a:custGeom>
            <a:avLst/>
            <a:gdLst/>
            <a:ahLst/>
            <a:cxnLst/>
            <a:rect r="r" b="b" t="t" l="l"/>
            <a:pathLst>
              <a:path h="1009948" w="2017514">
                <a:moveTo>
                  <a:pt x="0" y="0"/>
                </a:moveTo>
                <a:lnTo>
                  <a:pt x="2017513" y="0"/>
                </a:lnTo>
                <a:lnTo>
                  <a:pt x="2017513" y="1009947"/>
                </a:lnTo>
                <a:lnTo>
                  <a:pt x="0" y="10099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9" t="0" r="-59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68615" y="3495526"/>
            <a:ext cx="398710" cy="498276"/>
            <a:chOff x="0" y="0"/>
            <a:chExt cx="531613" cy="6643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360319" y="3414266"/>
            <a:ext cx="1578918" cy="442912"/>
            <a:chOff x="0" y="0"/>
            <a:chExt cx="2105223" cy="5905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05223" cy="590550"/>
            </a:xfrm>
            <a:custGeom>
              <a:avLst/>
              <a:gdLst/>
              <a:ahLst/>
              <a:cxnLst/>
              <a:rect r="r" b="b" t="t" l="l"/>
              <a:pathLst>
                <a:path h="590550" w="2105223">
                  <a:moveTo>
                    <a:pt x="0" y="0"/>
                  </a:moveTo>
                  <a:lnTo>
                    <a:pt x="2105223" y="0"/>
                  </a:lnTo>
                  <a:lnTo>
                    <a:pt x="210522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2105223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Registers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147644" y="4157068"/>
            <a:ext cx="11077278" cy="19050"/>
            <a:chOff x="0" y="0"/>
            <a:chExt cx="14769703" cy="25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769719" cy="25400"/>
            </a:xfrm>
            <a:custGeom>
              <a:avLst/>
              <a:gdLst/>
              <a:ahLst/>
              <a:cxnLst/>
              <a:rect r="r" b="b" t="t" l="l"/>
              <a:pathLst>
                <a:path h="25400" w="14769719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757019" y="0"/>
                  </a:lnTo>
                  <a:cubicBezTo>
                    <a:pt x="14764004" y="0"/>
                    <a:pt x="14769719" y="5715"/>
                    <a:pt x="14769719" y="12700"/>
                  </a:cubicBezTo>
                  <a:cubicBezTo>
                    <a:pt x="14769719" y="19685"/>
                    <a:pt x="14764004" y="25400"/>
                    <a:pt x="14757019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19" id="19" descr="preencoded.png"/>
          <p:cNvSpPr/>
          <p:nvPr/>
        </p:nvSpPr>
        <p:spPr>
          <a:xfrm flipH="false" flipV="false" rot="0">
            <a:off x="3050530" y="4211539"/>
            <a:ext cx="4035028" cy="1009947"/>
          </a:xfrm>
          <a:custGeom>
            <a:avLst/>
            <a:gdLst/>
            <a:ahLst/>
            <a:cxnLst/>
            <a:rect r="r" b="b" t="t" l="l"/>
            <a:pathLst>
              <a:path h="1009947" w="4035028">
                <a:moveTo>
                  <a:pt x="0" y="0"/>
                </a:moveTo>
                <a:lnTo>
                  <a:pt x="4035028" y="0"/>
                </a:lnTo>
                <a:lnTo>
                  <a:pt x="4035028" y="1009947"/>
                </a:lnTo>
                <a:lnTo>
                  <a:pt x="0" y="10099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9" t="0" r="-59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4868615" y="4467374"/>
            <a:ext cx="398710" cy="498276"/>
            <a:chOff x="0" y="0"/>
            <a:chExt cx="531613" cy="66436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369076" y="4495056"/>
            <a:ext cx="2785170" cy="442912"/>
            <a:chOff x="0" y="0"/>
            <a:chExt cx="3713560" cy="5905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713560" cy="590550"/>
            </a:xfrm>
            <a:custGeom>
              <a:avLst/>
              <a:gdLst/>
              <a:ahLst/>
              <a:cxnLst/>
              <a:rect r="r" b="b" t="t" l="l"/>
              <a:pathLst>
                <a:path h="590550" w="3713560">
                  <a:moveTo>
                    <a:pt x="0" y="0"/>
                  </a:moveTo>
                  <a:lnTo>
                    <a:pt x="3713560" y="0"/>
                  </a:lnTo>
                  <a:lnTo>
                    <a:pt x="371356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"/>
              <a:ext cx="3713560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Control Register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156400" y="5237858"/>
            <a:ext cx="10068520" cy="19050"/>
            <a:chOff x="0" y="0"/>
            <a:chExt cx="13424693" cy="25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424663" cy="25400"/>
            </a:xfrm>
            <a:custGeom>
              <a:avLst/>
              <a:gdLst/>
              <a:ahLst/>
              <a:cxnLst/>
              <a:rect r="r" b="b" t="t" l="l"/>
              <a:pathLst>
                <a:path h="25400" w="13424663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3411963" y="0"/>
                  </a:lnTo>
                  <a:cubicBezTo>
                    <a:pt x="13418948" y="0"/>
                    <a:pt x="13424663" y="5715"/>
                    <a:pt x="13424663" y="12700"/>
                  </a:cubicBezTo>
                  <a:cubicBezTo>
                    <a:pt x="13424663" y="19685"/>
                    <a:pt x="13418948" y="25400"/>
                    <a:pt x="1341196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28" id="28" descr="preencoded.png"/>
          <p:cNvSpPr/>
          <p:nvPr/>
        </p:nvSpPr>
        <p:spPr>
          <a:xfrm flipH="false" flipV="false" rot="0">
            <a:off x="2041772" y="5292329"/>
            <a:ext cx="6052543" cy="1009947"/>
          </a:xfrm>
          <a:custGeom>
            <a:avLst/>
            <a:gdLst/>
            <a:ahLst/>
            <a:cxnLst/>
            <a:rect r="r" b="b" t="t" l="l"/>
            <a:pathLst>
              <a:path h="1009947" w="6052543">
                <a:moveTo>
                  <a:pt x="0" y="0"/>
                </a:moveTo>
                <a:lnTo>
                  <a:pt x="6052543" y="0"/>
                </a:lnTo>
                <a:lnTo>
                  <a:pt x="6052543" y="1009947"/>
                </a:lnTo>
                <a:lnTo>
                  <a:pt x="0" y="10099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9" r="0" b="-19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4868615" y="5548164"/>
            <a:ext cx="398710" cy="498276"/>
            <a:chOff x="0" y="0"/>
            <a:chExt cx="531613" cy="66436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3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377832" y="5575846"/>
            <a:ext cx="2542283" cy="442912"/>
            <a:chOff x="0" y="0"/>
            <a:chExt cx="3389710" cy="59055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389710" cy="590550"/>
            </a:xfrm>
            <a:custGeom>
              <a:avLst/>
              <a:gdLst/>
              <a:ahLst/>
              <a:cxnLst/>
              <a:rect r="r" b="b" t="t" l="l"/>
              <a:pathLst>
                <a:path h="590550" w="3389710">
                  <a:moveTo>
                    <a:pt x="0" y="0"/>
                  </a:moveTo>
                  <a:lnTo>
                    <a:pt x="3389710" y="0"/>
                  </a:lnTo>
                  <a:lnTo>
                    <a:pt x="338971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"/>
              <a:ext cx="3389710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APIC Registers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165158" y="6318647"/>
            <a:ext cx="9059764" cy="19050"/>
            <a:chOff x="0" y="0"/>
            <a:chExt cx="12079685" cy="254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2079732" cy="25400"/>
            </a:xfrm>
            <a:custGeom>
              <a:avLst/>
              <a:gdLst/>
              <a:ahLst/>
              <a:cxnLst/>
              <a:rect r="r" b="b" t="t" l="l"/>
              <a:pathLst>
                <a:path h="25400" w="12079732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067032" y="0"/>
                  </a:lnTo>
                  <a:cubicBezTo>
                    <a:pt x="12074017" y="0"/>
                    <a:pt x="12079732" y="5715"/>
                    <a:pt x="12079732" y="12700"/>
                  </a:cubicBezTo>
                  <a:cubicBezTo>
                    <a:pt x="12079732" y="19685"/>
                    <a:pt x="12074017" y="25400"/>
                    <a:pt x="1206703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name="Freeform 37" id="37" descr="preencoded.png"/>
          <p:cNvSpPr/>
          <p:nvPr/>
        </p:nvSpPr>
        <p:spPr>
          <a:xfrm flipH="false" flipV="false" rot="0">
            <a:off x="1032868" y="6373117"/>
            <a:ext cx="8070205" cy="1009947"/>
          </a:xfrm>
          <a:custGeom>
            <a:avLst/>
            <a:gdLst/>
            <a:ahLst/>
            <a:cxnLst/>
            <a:rect r="r" b="b" t="t" l="l"/>
            <a:pathLst>
              <a:path h="1009947" w="8070205">
                <a:moveTo>
                  <a:pt x="0" y="0"/>
                </a:moveTo>
                <a:lnTo>
                  <a:pt x="8070204" y="0"/>
                </a:lnTo>
                <a:lnTo>
                  <a:pt x="8070204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38" id="38"/>
          <p:cNvGrpSpPr/>
          <p:nvPr/>
        </p:nvGrpSpPr>
        <p:grpSpPr>
          <a:xfrm rot="0">
            <a:off x="4868466" y="6628954"/>
            <a:ext cx="398710" cy="498276"/>
            <a:chOff x="0" y="0"/>
            <a:chExt cx="531613" cy="66436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123825"/>
              <a:ext cx="531613" cy="788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4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9386590" y="6656635"/>
            <a:ext cx="4040386" cy="442912"/>
            <a:chOff x="0" y="0"/>
            <a:chExt cx="5387182" cy="59055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5387182" cy="590550"/>
            </a:xfrm>
            <a:custGeom>
              <a:avLst/>
              <a:gdLst/>
              <a:ahLst/>
              <a:cxnLst/>
              <a:rect r="r" b="b" t="t" l="l"/>
              <a:pathLst>
                <a:path h="590550" w="5387182">
                  <a:moveTo>
                    <a:pt x="0" y="0"/>
                  </a:moveTo>
                  <a:lnTo>
                    <a:pt x="5387182" y="0"/>
                  </a:lnTo>
                  <a:lnTo>
                    <a:pt x="538718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9525"/>
              <a:ext cx="538718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Machine State Registers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92238" y="7702004"/>
            <a:ext cx="16303526" cy="907256"/>
            <a:chOff x="0" y="0"/>
            <a:chExt cx="21738035" cy="1209675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21738034" cy="1209675"/>
            </a:xfrm>
            <a:custGeom>
              <a:avLst/>
              <a:gdLst/>
              <a:ahLst/>
              <a:cxnLst/>
              <a:rect r="r" b="b" t="t" l="l"/>
              <a:pathLst>
                <a:path h="1209675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104775"/>
              <a:ext cx="21738035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Each logical processor has a complete set of the architecture state, including general-purpose, control, APIC, and machine state registers.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850237" y="2113509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Resource Types in Hyper-Threading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7850237" y="4310658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1" y="0"/>
                </a:lnTo>
                <a:lnTo>
                  <a:pt x="708721" y="708719"/>
                </a:lnTo>
                <a:lnTo>
                  <a:pt x="0" y="7087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850237" y="5302895"/>
            <a:ext cx="2864941" cy="885825"/>
            <a:chOff x="0" y="0"/>
            <a:chExt cx="3819922" cy="1181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19922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3819922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Replicated Resources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850237" y="6358830"/>
            <a:ext cx="2864941" cy="1814512"/>
            <a:chOff x="0" y="0"/>
            <a:chExt cx="3819922" cy="24193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819922" cy="2419350"/>
            </a:xfrm>
            <a:custGeom>
              <a:avLst/>
              <a:gdLst/>
              <a:ahLst/>
              <a:cxnLst/>
              <a:rect r="r" b="b" t="t" l="l"/>
              <a:pathLst>
                <a:path h="241935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3819922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General-purpose registers, control registers, flags, and APIC registers.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11140380" y="4310658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19"/>
                </a:lnTo>
                <a:lnTo>
                  <a:pt x="0" y="7087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1140380" y="5302895"/>
            <a:ext cx="2865090" cy="885825"/>
            <a:chOff x="0" y="0"/>
            <a:chExt cx="3820120" cy="1181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820120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"/>
              <a:ext cx="3820120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Shared Resources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140380" y="6358830"/>
            <a:ext cx="2865090" cy="1360885"/>
            <a:chOff x="0" y="0"/>
            <a:chExt cx="3820120" cy="181451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820120" cy="1814513"/>
            </a:xfrm>
            <a:custGeom>
              <a:avLst/>
              <a:gdLst/>
              <a:ahLst/>
              <a:cxnLst/>
              <a:rect r="r" b="b" t="t" l="l"/>
              <a:pathLst>
                <a:path h="1814513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04775"/>
              <a:ext cx="3820120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Memory, range registers, and data buses.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14430672" y="4310658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19"/>
                </a:lnTo>
                <a:lnTo>
                  <a:pt x="0" y="7087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4430672" y="5302895"/>
            <a:ext cx="2864941" cy="885825"/>
            <a:chOff x="0" y="0"/>
            <a:chExt cx="3819922" cy="11811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3819922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"/>
              <a:ext cx="3819922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Shared/Replicated Resources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4430672" y="6358830"/>
            <a:ext cx="2864941" cy="1360885"/>
            <a:chOff x="0" y="0"/>
            <a:chExt cx="3819922" cy="181451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3819922" cy="1814513"/>
            </a:xfrm>
            <a:custGeom>
              <a:avLst/>
              <a:gdLst/>
              <a:ahLst/>
              <a:cxnLst/>
              <a:rect r="r" b="b" t="t" l="l"/>
              <a:pathLst>
                <a:path h="1814513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04775"/>
              <a:ext cx="3819922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Caches and queues in the hyper-threading pipeline.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DAGj4FBmgzQ</dc:identifier>
  <dcterms:modified xsi:type="dcterms:W3CDTF">2011-08-01T06:04:30Z</dcterms:modified>
  <cp:revision>1</cp:revision>
  <dc:title>Copy-of-Hyper-Threading-HT-Technology.pptx</dc:title>
</cp:coreProperties>
</file>

<file path=docProps/thumbnail.jpeg>
</file>